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1" r:id="rId6"/>
    <p:sldId id="263" r:id="rId7"/>
    <p:sldId id="257" r:id="rId8"/>
    <p:sldId id="258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846" y="60"/>
      </p:cViewPr>
      <p:guideLst/>
    </p:cSldViewPr>
  </p:slideViewPr>
  <p:outlineViewPr>
    <p:cViewPr>
      <p:scale>
        <a:sx n="33" d="100"/>
        <a:sy n="33" d="100"/>
      </p:scale>
      <p:origin x="0" y="-31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8F55-FF15-402D-A68F-2785E7186F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965-D23E-4295-B285-1A8F1462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5BCC-895F-487B-9F7A-686F5FC9A9A5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398-7D7E-4F34-84B8-C4A755A91C6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D0-8571-483D-AB9E-0483927C9F30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4D0A-859B-4E16-8D33-7D8E51A48BA9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1E02-A671-487E-A351-99F5AD8C458E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6688-3066-4051-B873-0C6D0210BA7B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1C4A-7301-473F-851E-DEB634E4CFB4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400-95A2-495B-8088-4CB7CDEEA84F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1B94-0AEB-4E26-A9FF-5CA2F9CAFFB2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C792-D091-4BAF-B6F1-5C6260CBD850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82DA-8945-4ADC-B80B-17168C38AD3E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8FF3-8377-40B0-83FF-EE9A3FD06F03}" type="datetime1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C5C-08BB-4002-9282-8EBEE3455350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F6A-9A81-496B-839D-69BB8F887C30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8E0D-68B6-4919-AD55-49779F75C42D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E31A-887B-4841-AE39-5DCC2772F38B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ABB8-9D1A-4C21-97D5-CDFE333BD40F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hyperlink" Target="http://www.chicagofoodiegirl.com/2013/07/review-silverland-baker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hyperlink" Target="http://nouveaucheap.blogspot.com/2010_06_27_archiv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Td7ctj-e0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ography_of_the_United_States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outhydrology.blogspot.com/2014/05/water-in-soil-and-aquifer-mostly-first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r>
              <a:rPr lang="en-US" dirty="0"/>
              <a:t>What are Iowa’s Soil Forming Factors?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6880"/>
            <a:ext cx="8915400" cy="4204342"/>
          </a:xfrm>
        </p:spPr>
        <p:txBody>
          <a:bodyPr/>
          <a:lstStyle/>
          <a:p>
            <a:r>
              <a:rPr lang="en-US" dirty="0"/>
              <a:t>Climate:</a:t>
            </a:r>
          </a:p>
          <a:p>
            <a:pPr lvl="1"/>
            <a:r>
              <a:rPr lang="en-US" dirty="0"/>
              <a:t>Humid continental, hot summers, cold winners, 26-38” precipitation each year</a:t>
            </a:r>
          </a:p>
          <a:p>
            <a:r>
              <a:rPr lang="en-US" dirty="0"/>
              <a:t>Organisms:</a:t>
            </a:r>
          </a:p>
          <a:p>
            <a:pPr lvl="1"/>
            <a:r>
              <a:rPr lang="en-US" dirty="0"/>
              <a:t>Native prairie, grassland biome</a:t>
            </a:r>
          </a:p>
          <a:p>
            <a:r>
              <a:rPr lang="en-US" dirty="0"/>
              <a:t>Relief:</a:t>
            </a:r>
          </a:p>
          <a:p>
            <a:pPr lvl="1"/>
            <a:r>
              <a:rPr lang="en-US" dirty="0"/>
              <a:t>Most acres are 0-5% slope</a:t>
            </a:r>
          </a:p>
          <a:p>
            <a:r>
              <a:rPr lang="en-US" dirty="0"/>
              <a:t>Parent material:</a:t>
            </a:r>
          </a:p>
          <a:p>
            <a:pPr lvl="1"/>
            <a:r>
              <a:rPr lang="en-US" dirty="0"/>
              <a:t>Loess, till, alluvium</a:t>
            </a:r>
          </a:p>
          <a:p>
            <a:r>
              <a:rPr lang="en-US" dirty="0"/>
              <a:t>Time:</a:t>
            </a:r>
          </a:p>
          <a:p>
            <a:pPr lvl="1"/>
            <a:r>
              <a:rPr lang="en-US" dirty="0"/>
              <a:t>Cultivation during the last 160 years has reduced organic matter content and accelerated erosion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F59CC-A86B-422A-BAF0-50A45A14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r>
              <a:rPr lang="en-US" dirty="0"/>
              <a:t>Brownie Glaciation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29072A-D0AD-4910-8874-BC499A032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817941"/>
            <a:ext cx="7926387" cy="35728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644BF-244A-438D-B40C-F734D88C0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26015" y="4949292"/>
            <a:ext cx="2053908" cy="1368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947F3-4B88-434C-A45A-86D578D4A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6398" y="3755777"/>
            <a:ext cx="1095091" cy="17737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653A2-0286-4434-8486-2260EC09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r>
              <a:rPr lang="en-US" dirty="0"/>
              <a:t>Journal Prompts: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6880"/>
            <a:ext cx="8915400" cy="4204342"/>
          </a:xfrm>
        </p:spPr>
        <p:txBody>
          <a:bodyPr/>
          <a:lstStyle/>
          <a:p>
            <a:r>
              <a:rPr lang="en-US" dirty="0"/>
              <a:t>What are your observations from the brownie glaciation activity?</a:t>
            </a:r>
          </a:p>
          <a:p>
            <a:r>
              <a:rPr lang="en-US" dirty="0"/>
              <a:t>How would glaciation impact living organisms?</a:t>
            </a:r>
          </a:p>
          <a:p>
            <a:r>
              <a:rPr lang="en-US" dirty="0"/>
              <a:t>What does this tell you about Iowa’s soil formation?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B949C-354E-42A1-B5AB-D04A2FB7D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172096"/>
            <a:ext cx="5934075" cy="3429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6A60A-71BD-4C58-A8DA-6D652B33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Soil Profile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8" name="Online Media 7" title="Soil Basics: Soil Profiles">
            <a:hlinkClick r:id="" action="ppaction://media"/>
            <a:extLst>
              <a:ext uri="{FF2B5EF4-FFF2-40B4-BE49-F238E27FC236}">
                <a16:creationId xmlns:a16="http://schemas.microsoft.com/office/drawing/2014/main" id="{D060F0FA-9474-4AF7-AA1F-0B7560F9362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92925" y="1505366"/>
            <a:ext cx="8227475" cy="46279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EADAB-BE2A-4247-B8E1-0D8E7DB3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85410"/>
          </a:xfrm>
        </p:spPr>
        <p:txBody>
          <a:bodyPr>
            <a:normAutofit/>
          </a:bodyPr>
          <a:lstStyle/>
          <a:p>
            <a:r>
              <a:rPr lang="en-US" dirty="0"/>
              <a:t>Think back: What are the three ways soils can form?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82374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Chemical processes</a:t>
            </a:r>
          </a:p>
          <a:p>
            <a:pPr lvl="0"/>
            <a:r>
              <a:rPr lang="en-US" dirty="0"/>
              <a:t>Physical processes</a:t>
            </a:r>
          </a:p>
          <a:p>
            <a:pPr lvl="0"/>
            <a:r>
              <a:rPr lang="en-US" dirty="0"/>
              <a:t>Biological processes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E70F6-0666-4A28-9A55-2D21AFFA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Forming Factors: CLORPT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228148" cy="3777622"/>
          </a:xfrm>
        </p:spPr>
        <p:txBody>
          <a:bodyPr/>
          <a:lstStyle/>
          <a:p>
            <a:pPr lvl="0"/>
            <a:r>
              <a:rPr lang="en-US" b="1" dirty="0"/>
              <a:t>Climate</a:t>
            </a:r>
          </a:p>
          <a:p>
            <a:pPr lvl="0"/>
            <a:r>
              <a:rPr lang="en-US" b="1" dirty="0"/>
              <a:t>Organisms</a:t>
            </a:r>
          </a:p>
          <a:p>
            <a:pPr lvl="0"/>
            <a:r>
              <a:rPr lang="en-US" b="1" dirty="0"/>
              <a:t>Relief</a:t>
            </a:r>
          </a:p>
          <a:p>
            <a:pPr lvl="0"/>
            <a:r>
              <a:rPr lang="en-US" b="1" dirty="0"/>
              <a:t>Parent Material</a:t>
            </a:r>
          </a:p>
          <a:p>
            <a:pPr lvl="0"/>
            <a:r>
              <a:rPr lang="en-US" b="1" dirty="0"/>
              <a:t>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1AA4A-AB4C-418F-AF38-372F3B572C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8"/>
          <a:stretch/>
        </p:blipFill>
        <p:spPr>
          <a:xfrm>
            <a:off x="6390640" y="1511942"/>
            <a:ext cx="5303783" cy="46051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7CAD6-BD32-4BE4-98E3-B8FEA576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consists of weather patterns over time</a:t>
            </a:r>
          </a:p>
          <a:p>
            <a:r>
              <a:rPr lang="en-US" dirty="0"/>
              <a:t>Temperature, precipitation, and more are included in climate</a:t>
            </a:r>
          </a:p>
          <a:p>
            <a:r>
              <a:rPr lang="en-US" dirty="0"/>
              <a:t>Rainfall impacts how minerals leach through the soil profile</a:t>
            </a:r>
          </a:p>
          <a:p>
            <a:r>
              <a:rPr lang="en-US" dirty="0"/>
              <a:t>Temperature impacts microbial activity</a:t>
            </a:r>
          </a:p>
          <a:p>
            <a:r>
              <a:rPr lang="en-US" dirty="0"/>
              <a:t>Freeze/thaw actions impact soil structure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1755E-7612-4BB6-B7A8-DB9C38E4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303957" cy="3777622"/>
          </a:xfrm>
        </p:spPr>
        <p:txBody>
          <a:bodyPr/>
          <a:lstStyle/>
          <a:p>
            <a:pPr lvl="0"/>
            <a:r>
              <a:rPr lang="en-US" dirty="0"/>
              <a:t>The native vegetation of an area impacts soil formation</a:t>
            </a:r>
          </a:p>
          <a:p>
            <a:pPr lvl="0"/>
            <a:r>
              <a:rPr lang="en-US" dirty="0"/>
              <a:t>Soils formed from native grasslands have lots of organic matter</a:t>
            </a:r>
          </a:p>
          <a:p>
            <a:pPr lvl="0"/>
            <a:r>
              <a:rPr lang="en-US" dirty="0"/>
              <a:t>Soils formed from native forests are shallower, and often create different colored soils</a:t>
            </a:r>
          </a:p>
        </p:txBody>
      </p:sp>
      <p:pic>
        <p:nvPicPr>
          <p:cNvPr id="1026" name="Picture 2" descr="https://www.nrcs.usda.gov/Internet/FSE_MEDIA/nrcseprd1470303.jpg">
            <a:extLst>
              <a:ext uri="{FF2B5EF4-FFF2-40B4-BE49-F238E27FC236}">
                <a16:creationId xmlns:a16="http://schemas.microsoft.com/office/drawing/2014/main" id="{3D7E25F9-6B23-4F51-BED6-8E2FA3D5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35" y="721902"/>
            <a:ext cx="2390965" cy="53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B1D55-B6C5-4B7D-A943-3EC7B1A61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106" y="848462"/>
            <a:ext cx="2390965" cy="52587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892CB-445E-455B-B958-4258458F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Relief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244B17-36B7-4029-9CC4-7CA357A0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1921812"/>
            <a:ext cx="8915400" cy="1420828"/>
          </a:xfrm>
        </p:spPr>
        <p:txBody>
          <a:bodyPr/>
          <a:lstStyle/>
          <a:p>
            <a:r>
              <a:rPr lang="en-US" dirty="0"/>
              <a:t>The topography of land impacts how it is weathered</a:t>
            </a:r>
          </a:p>
          <a:p>
            <a:r>
              <a:rPr lang="en-US" dirty="0"/>
              <a:t>Where hills exist, erosion makes them steeper</a:t>
            </a:r>
          </a:p>
          <a:p>
            <a:r>
              <a:rPr lang="en-US" dirty="0"/>
              <a:t>Flat lands may hold water more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59A72-2B2B-46F2-BC42-7B1FF46C8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91360" y="3288846"/>
            <a:ext cx="4759301" cy="3244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8BB27D-EEFF-4158-900B-8694EE121D00}"/>
              </a:ext>
            </a:extLst>
          </p:cNvPr>
          <p:cNvSpPr txBox="1"/>
          <p:nvPr/>
        </p:nvSpPr>
        <p:spPr>
          <a:xfrm>
            <a:off x="3591360" y="6530080"/>
            <a:ext cx="4759301" cy="2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Geography_of_the_United_Stat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5A4F5B-6D9B-4498-9224-1575109E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r>
              <a:rPr lang="en-US" dirty="0"/>
              <a:t>Parent Material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6880"/>
            <a:ext cx="8915400" cy="4204342"/>
          </a:xfrm>
        </p:spPr>
        <p:txBody>
          <a:bodyPr/>
          <a:lstStyle/>
          <a:p>
            <a:r>
              <a:rPr lang="en-US" dirty="0"/>
              <a:t>Parent material is what the soil formed from (C horizon)</a:t>
            </a:r>
          </a:p>
          <a:p>
            <a:r>
              <a:rPr lang="en-US" dirty="0"/>
              <a:t>Iowa’s main parent materials are:</a:t>
            </a:r>
          </a:p>
          <a:p>
            <a:pPr lvl="1"/>
            <a:r>
              <a:rPr lang="en-US" dirty="0"/>
              <a:t>Loess</a:t>
            </a:r>
          </a:p>
          <a:p>
            <a:pPr lvl="2"/>
            <a:r>
              <a:rPr lang="en-US" dirty="0"/>
              <a:t>Windblown sediment</a:t>
            </a:r>
          </a:p>
          <a:p>
            <a:pPr lvl="1"/>
            <a:r>
              <a:rPr lang="en-US" dirty="0"/>
              <a:t>Glacial till</a:t>
            </a:r>
          </a:p>
          <a:p>
            <a:pPr lvl="2"/>
            <a:r>
              <a:rPr lang="en-US" dirty="0"/>
              <a:t>Sediment moved in by glaciers</a:t>
            </a:r>
          </a:p>
          <a:p>
            <a:pPr lvl="1"/>
            <a:r>
              <a:rPr lang="en-US" dirty="0"/>
              <a:t>Alluvium</a:t>
            </a:r>
          </a:p>
          <a:p>
            <a:pPr lvl="2"/>
            <a:r>
              <a:rPr lang="en-US" dirty="0"/>
              <a:t>Sediment deposited by a river during flooding (water moving upwards)</a:t>
            </a:r>
          </a:p>
          <a:p>
            <a:pPr lvl="1"/>
            <a:r>
              <a:rPr lang="en-US" dirty="0"/>
              <a:t>Colluvium</a:t>
            </a:r>
          </a:p>
          <a:p>
            <a:pPr lvl="2"/>
            <a:r>
              <a:rPr lang="en-US" dirty="0"/>
              <a:t>Sediment deposited by a weather event from a higher landform (water moving downwards)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D1032-43F8-48D9-94F7-B0AEF15F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/>
          </a:bodyPr>
          <a:lstStyle/>
          <a:p>
            <a:r>
              <a:rPr lang="en-US" dirty="0"/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6880"/>
            <a:ext cx="4585311" cy="4204342"/>
          </a:xfrm>
        </p:spPr>
        <p:txBody>
          <a:bodyPr/>
          <a:lstStyle/>
          <a:p>
            <a:r>
              <a:rPr lang="en-US" dirty="0"/>
              <a:t>All soils weather over time</a:t>
            </a:r>
          </a:p>
          <a:p>
            <a:r>
              <a:rPr lang="en-US" dirty="0"/>
              <a:t>Natural process over time can create soils and destroy soils</a:t>
            </a:r>
          </a:p>
          <a:p>
            <a:r>
              <a:rPr lang="en-US" dirty="0"/>
              <a:t>Old soils are heavily weathered</a:t>
            </a:r>
          </a:p>
          <a:p>
            <a:pPr lvl="1"/>
            <a:r>
              <a:rPr lang="en-US" dirty="0"/>
              <a:t>Minerals and sediment have leached through the soil profile</a:t>
            </a:r>
          </a:p>
          <a:p>
            <a:pPr lvl="1"/>
            <a:r>
              <a:rPr lang="en-US" dirty="0"/>
              <a:t>More horizons and more distinct horizons have formed</a:t>
            </a:r>
          </a:p>
          <a:p>
            <a:r>
              <a:rPr lang="en-US" dirty="0"/>
              <a:t>Young soils may still be forming</a:t>
            </a:r>
          </a:p>
          <a:p>
            <a:pPr lvl="1"/>
            <a:r>
              <a:rPr lang="en-US" dirty="0"/>
              <a:t>Soils are shallower</a:t>
            </a:r>
          </a:p>
          <a:p>
            <a:pPr lvl="1"/>
            <a:r>
              <a:rPr lang="en-US" dirty="0"/>
              <a:t>Fewer horizons have formed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4D182-0966-4983-B631-BEE2FA164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4523" y="1706880"/>
            <a:ext cx="4601253" cy="345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FE9CB-7A04-4137-A931-98DFEC2D94FB}"/>
              </a:ext>
            </a:extLst>
          </p:cNvPr>
          <p:cNvSpPr txBox="1"/>
          <p:nvPr/>
        </p:nvSpPr>
        <p:spPr>
          <a:xfrm>
            <a:off x="7867772" y="5301496"/>
            <a:ext cx="3470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abouthydrology.blogspot.com/2014/05/water-in-soil-and-aquifer-mostly-first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441B80-CC29-48CF-9BDA-85175583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01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1838</TotalTime>
  <Words>366</Words>
  <Application>Microsoft Office PowerPoint</Application>
  <PresentationFormat>Widescreen</PresentationFormat>
  <Paragraphs>75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History of Soil</vt:lpstr>
      <vt:lpstr>The Soil Profile </vt:lpstr>
      <vt:lpstr>Think back: What are the three ways soils can form? </vt:lpstr>
      <vt:lpstr>Soil Forming Factors: CLORPT </vt:lpstr>
      <vt:lpstr>Climate </vt:lpstr>
      <vt:lpstr>Organisms</vt:lpstr>
      <vt:lpstr>Relief</vt:lpstr>
      <vt:lpstr>Parent Material</vt:lpstr>
      <vt:lpstr>Time</vt:lpstr>
      <vt:lpstr>What are Iowa’s Soil Forming Factors?</vt:lpstr>
      <vt:lpstr>Brownie Glaciation</vt:lpstr>
      <vt:lpstr>Journal Prompts: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Melissa Anderson</cp:lastModifiedBy>
  <cp:revision>45</cp:revision>
  <dcterms:created xsi:type="dcterms:W3CDTF">2019-09-25T20:42:15Z</dcterms:created>
  <dcterms:modified xsi:type="dcterms:W3CDTF">2019-11-12T19:08:37Z</dcterms:modified>
</cp:coreProperties>
</file>